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19170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Retail Sales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2477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SQL-driven insights on transaction data, customer behavior, and operational patterns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163" y="1295400"/>
            <a:ext cx="7600474" cy="122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Takeaways</a:t>
            </a:r>
            <a:endParaRPr lang="en-US" sz="7700" dirty="0"/>
          </a:p>
        </p:txBody>
      </p:sp>
      <p:sp>
        <p:nvSpPr>
          <p:cNvPr id="4" name="Shape 1"/>
          <p:cNvSpPr/>
          <p:nvPr/>
        </p:nvSpPr>
        <p:spPr>
          <a:xfrm>
            <a:off x="6258163" y="2851309"/>
            <a:ext cx="3689985" cy="1983581"/>
          </a:xfrm>
          <a:prstGeom prst="roundRect">
            <a:avLst>
              <a:gd name="adj" fmla="val 1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1527" y="3094673"/>
            <a:ext cx="245018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Data-Driven Insights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501527" y="3533180"/>
            <a:ext cx="320325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SQL analysis reveals actionable patterns in sales and customer behavior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8652" y="2851309"/>
            <a:ext cx="3689985" cy="1983581"/>
          </a:xfrm>
          <a:prstGeom prst="roundRect">
            <a:avLst>
              <a:gd name="adj" fmla="val 1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2016" y="3094673"/>
            <a:ext cx="272450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Strategic Opportunities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412016" y="3533180"/>
            <a:ext cx="3203258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 paths for loyalty programs and inventory optimization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8163" y="5055394"/>
            <a:ext cx="7600474" cy="1278017"/>
          </a:xfrm>
          <a:prstGeom prst="roundRect">
            <a:avLst>
              <a:gd name="adj" fmla="val 2588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1527" y="5298758"/>
            <a:ext cx="259699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Foundation for Growth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501527" y="5737265"/>
            <a:ext cx="711374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 methodology enables advanced analytics and forecasting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58163" y="6581418"/>
            <a:ext cx="760047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Prepared by: Data Analytics Team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514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Scope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330893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10K+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864037" y="4454009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Transactions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945023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Multi-year dataset analyzed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438882" y="3330893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1.5K+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3438882" y="4454009"/>
            <a:ext cx="22662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Unique Customers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3438882" y="5287923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Diverse customer base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013728" y="3330893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6013728" y="4454009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Major Categories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13728" y="4945023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Cross-category analysis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7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0822" y="3751064"/>
            <a:ext cx="6169223" cy="683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Quality Foundation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0822" y="5048964"/>
            <a:ext cx="2732961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Methodology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0822" y="5636300"/>
            <a:ext cx="7505224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SQL-driven exploratory data analysis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0822" y="6115883"/>
            <a:ext cx="7505224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Diagnostic pattern recognition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0822" y="6595467"/>
            <a:ext cx="7505224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Missing values removed for integrity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0822" y="7075051"/>
            <a:ext cx="7505224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Validated data consistency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973741" y="5048964"/>
            <a:ext cx="2732961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Source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8973741" y="5636300"/>
            <a:ext cx="4803458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retail_db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973741" y="6251138"/>
            <a:ext cx="4803458" cy="787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transaction records with customer demographics and temporal data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8055" y="676989"/>
            <a:ext cx="7055048" cy="683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Sales Performance Insights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48055" y="1729978"/>
            <a:ext cx="3587234" cy="3157061"/>
          </a:xfrm>
          <a:prstGeom prst="roundRect">
            <a:avLst>
              <a:gd name="adj" fmla="val 1169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24637" y="2006560"/>
            <a:ext cx="738545" cy="738545"/>
          </a:xfrm>
          <a:prstGeom prst="roundRect">
            <a:avLst>
              <a:gd name="adj" fmla="val 12379863"/>
            </a:avLst>
          </a:prstGeom>
          <a:solidFill>
            <a:srgbClr val="16FFB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7758" y="2209681"/>
            <a:ext cx="332303" cy="3323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24637" y="2991207"/>
            <a:ext cx="273558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Category Revenue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624637" y="3480792"/>
            <a:ext cx="3034070" cy="787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Significant dispersion across product categories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10181392" y="1729978"/>
            <a:ext cx="3587353" cy="3157061"/>
          </a:xfrm>
          <a:prstGeom prst="roundRect">
            <a:avLst>
              <a:gd name="adj" fmla="val 1169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57974" y="2006560"/>
            <a:ext cx="738545" cy="738545"/>
          </a:xfrm>
          <a:prstGeom prst="roundRect">
            <a:avLst>
              <a:gd name="adj" fmla="val 12379863"/>
            </a:avLst>
          </a:prstGeom>
          <a:solidFill>
            <a:srgbClr val="29DDD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1094" y="2209681"/>
            <a:ext cx="332303" cy="3323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57974" y="2991207"/>
            <a:ext cx="3034189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High-Value Transactions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10457974" y="3822740"/>
            <a:ext cx="3034189" cy="787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Multiple orders exceeding $1,000 identified</a:t>
            </a:r>
            <a:endParaRPr lang="en-US" sz="1900" dirty="0"/>
          </a:p>
        </p:txBody>
      </p:sp>
      <p:sp>
        <p:nvSpPr>
          <p:cNvPr id="14" name="Shape 9"/>
          <p:cNvSpPr/>
          <p:nvPr/>
        </p:nvSpPr>
        <p:spPr>
          <a:xfrm>
            <a:off x="6348055" y="5133142"/>
            <a:ext cx="7420689" cy="2421255"/>
          </a:xfrm>
          <a:prstGeom prst="roundRect">
            <a:avLst>
              <a:gd name="adj" fmla="val 1525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624637" y="5409724"/>
            <a:ext cx="738545" cy="738545"/>
          </a:xfrm>
          <a:prstGeom prst="roundRect">
            <a:avLst>
              <a:gd name="adj" fmla="val 12379863"/>
            </a:avLst>
          </a:prstGeom>
          <a:solidFill>
            <a:srgbClr val="37A7E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7758" y="5612844"/>
            <a:ext cx="332303" cy="3323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624637" y="6394371"/>
            <a:ext cx="283999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Patterns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6624637" y="6883956"/>
            <a:ext cx="6867525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 monthly ranking variations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45250"/>
            <a:ext cx="72481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Behavior Analysis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2494002" y="3829526"/>
            <a:ext cx="303668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4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746" y="2286476"/>
            <a:ext cx="3703320" cy="3703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40806" y="62982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Contributors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6789301"/>
            <a:ext cx="62968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Top 5 customers drive major revenue share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99471" y="3829526"/>
            <a:ext cx="303668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100%</a:t>
            </a:r>
            <a:endParaRPr lang="en-US" sz="4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215" y="2286476"/>
            <a:ext cx="3703320" cy="3703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161502" y="6298287"/>
            <a:ext cx="29127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Demographic Patterns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469505" y="6789301"/>
            <a:ext cx="62968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 category preferences by customer segments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9385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Temporal Patterns Discovered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141690" y="3035737"/>
            <a:ext cx="30480" cy="3900011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88924" y="3298150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63977" y="30357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7086" y="310765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376130" y="3120509"/>
            <a:ext cx="28051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Monthly Performance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76130" y="3611523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Window functions reveal ranking shifts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388924" y="4762738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63977" y="450032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7086" y="457223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376130" y="45850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Time-of-Day Impact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76130" y="5076111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Order volume varies by hour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388924" y="6227326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863977" y="596491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7086" y="603682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376130" y="60496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Seasonal Trends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76130" y="6540698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Multi-year patterns identified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25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1833" y="475655"/>
            <a:ext cx="4332208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SQL Techniques Applied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091833" y="1475065"/>
            <a:ext cx="7933134" cy="1248728"/>
          </a:xfrm>
          <a:prstGeom prst="roundRect">
            <a:avLst>
              <a:gd name="adj" fmla="val 878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91833" y="1452205"/>
            <a:ext cx="7933134" cy="91440"/>
          </a:xfrm>
          <a:prstGeom prst="roundRect">
            <a:avLst>
              <a:gd name="adj" fmla="val 28378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9798963" y="1215628"/>
            <a:ext cx="518874" cy="518874"/>
          </a:xfrm>
          <a:prstGeom prst="roundRect">
            <a:avLst>
              <a:gd name="adj" fmla="val 176228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9954577" y="1345287"/>
            <a:ext cx="20752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87572" y="1907500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Aggregations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87572" y="2251353"/>
            <a:ext cx="754165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SUM, COUNT, AVG for performance metrics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91833" y="3156109"/>
            <a:ext cx="7933134" cy="1248728"/>
          </a:xfrm>
          <a:prstGeom prst="roundRect">
            <a:avLst>
              <a:gd name="adj" fmla="val 878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091833" y="3133249"/>
            <a:ext cx="7933134" cy="91440"/>
          </a:xfrm>
          <a:prstGeom prst="roundRect">
            <a:avLst>
              <a:gd name="adj" fmla="val 283780"/>
            </a:avLst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9798963" y="2896672"/>
            <a:ext cx="518874" cy="518874"/>
          </a:xfrm>
          <a:prstGeom prst="roundRect">
            <a:avLst>
              <a:gd name="adj" fmla="val 176228"/>
            </a:avLst>
          </a:prstGeom>
          <a:solidFill>
            <a:srgbClr val="16FFBB"/>
          </a:solidFill>
          <a:ln/>
        </p:spPr>
      </p:sp>
      <p:sp>
        <p:nvSpPr>
          <p:cNvPr id="13" name="Text 10"/>
          <p:cNvSpPr/>
          <p:nvPr/>
        </p:nvSpPr>
        <p:spPr>
          <a:xfrm>
            <a:off x="9954577" y="3026331"/>
            <a:ext cx="20752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87572" y="3588544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Window Functions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287572" y="3932396"/>
            <a:ext cx="754165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RANK, PARTITION BY for comparative analysis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91833" y="4837152"/>
            <a:ext cx="7933134" cy="1248728"/>
          </a:xfrm>
          <a:prstGeom prst="roundRect">
            <a:avLst>
              <a:gd name="adj" fmla="val 878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091833" y="4814292"/>
            <a:ext cx="7933134" cy="91440"/>
          </a:xfrm>
          <a:prstGeom prst="roundRect">
            <a:avLst>
              <a:gd name="adj" fmla="val 283780"/>
            </a:avLst>
          </a:prstGeom>
          <a:solidFill>
            <a:srgbClr val="37A7E7"/>
          </a:solidFill>
          <a:ln/>
        </p:spPr>
      </p:sp>
      <p:sp>
        <p:nvSpPr>
          <p:cNvPr id="18" name="Shape 15"/>
          <p:cNvSpPr/>
          <p:nvPr/>
        </p:nvSpPr>
        <p:spPr>
          <a:xfrm>
            <a:off x="9798963" y="4577715"/>
            <a:ext cx="518874" cy="518874"/>
          </a:xfrm>
          <a:prstGeom prst="roundRect">
            <a:avLst>
              <a:gd name="adj" fmla="val 176228"/>
            </a:avLst>
          </a:prstGeom>
          <a:solidFill>
            <a:srgbClr val="16FFBB"/>
          </a:solidFill>
          <a:ln/>
        </p:spPr>
      </p:sp>
      <p:sp>
        <p:nvSpPr>
          <p:cNvPr id="19" name="Text 16"/>
          <p:cNvSpPr/>
          <p:nvPr/>
        </p:nvSpPr>
        <p:spPr>
          <a:xfrm>
            <a:off x="9954577" y="4707374"/>
            <a:ext cx="20752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87572" y="5269587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Date Functions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287572" y="5613440"/>
            <a:ext cx="754165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EXTRACT, TO_CHAR for temporal insights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6091833" y="6518196"/>
            <a:ext cx="7933134" cy="1248728"/>
          </a:xfrm>
          <a:prstGeom prst="roundRect">
            <a:avLst>
              <a:gd name="adj" fmla="val 878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6091833" y="6495336"/>
            <a:ext cx="7933134" cy="91440"/>
          </a:xfrm>
          <a:prstGeom prst="roundRect">
            <a:avLst>
              <a:gd name="adj" fmla="val 283780"/>
            </a:avLst>
          </a:prstGeom>
          <a:solidFill>
            <a:srgbClr val="091231"/>
          </a:solidFill>
          <a:ln/>
        </p:spPr>
      </p:sp>
      <p:sp>
        <p:nvSpPr>
          <p:cNvPr id="24" name="Shape 21"/>
          <p:cNvSpPr/>
          <p:nvPr/>
        </p:nvSpPr>
        <p:spPr>
          <a:xfrm>
            <a:off x="9798963" y="6258758"/>
            <a:ext cx="518874" cy="518874"/>
          </a:xfrm>
          <a:prstGeom prst="roundRect">
            <a:avLst>
              <a:gd name="adj" fmla="val 176228"/>
            </a:avLst>
          </a:prstGeom>
          <a:solidFill>
            <a:srgbClr val="16FFBB"/>
          </a:solidFill>
          <a:ln/>
        </p:spPr>
      </p:sp>
      <p:sp>
        <p:nvSpPr>
          <p:cNvPr id="25" name="Text 22"/>
          <p:cNvSpPr/>
          <p:nvPr/>
        </p:nvSpPr>
        <p:spPr>
          <a:xfrm>
            <a:off x="9954577" y="6388417"/>
            <a:ext cx="20752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87572" y="6950631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Validation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6287572" y="7294483"/>
            <a:ext cx="754165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Cleaning and integrity queries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4813"/>
            <a:ext cx="729722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4208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31693" y="26677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Loyalty Program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831693" y="3158728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Reward top customers driving revenue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39021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31693" y="4148971"/>
            <a:ext cx="29719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Inventory Optimization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831693" y="4639985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Align stock with time-of-day and monthly patterns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53834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31693" y="56302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831693" y="6121241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 demographic insights for campaigns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1090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Limitations &amp; Future Directions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4996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Current Limitations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4089321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external factors (holidays, weather)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965740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Missing LTV metrics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447109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customer journey data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67129" y="34996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Next Steps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67129" y="4089321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Time-series forecasting models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67129" y="4965740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 clustering analysis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67129" y="5842159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analytics implementation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2025-12-03T08:46:23Z</dcterms:created>
  <dcterms:modified xsi:type="dcterms:W3CDTF">2025-12-03T08:46:23Z</dcterms:modified>
</cp:coreProperties>
</file>